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25"/>
  </p:notesMasterIdLst>
  <p:sldIdLst>
    <p:sldId id="714" r:id="rId4"/>
    <p:sldId id="709" r:id="rId5"/>
    <p:sldId id="715" r:id="rId6"/>
    <p:sldId id="717" r:id="rId7"/>
    <p:sldId id="718" r:id="rId8"/>
    <p:sldId id="719" r:id="rId9"/>
    <p:sldId id="720" r:id="rId10"/>
    <p:sldId id="721" r:id="rId11"/>
    <p:sldId id="726" r:id="rId12"/>
    <p:sldId id="734" r:id="rId13"/>
    <p:sldId id="722" r:id="rId14"/>
    <p:sldId id="723" r:id="rId15"/>
    <p:sldId id="724" r:id="rId16"/>
    <p:sldId id="730" r:id="rId17"/>
    <p:sldId id="728" r:id="rId18"/>
    <p:sldId id="727" r:id="rId19"/>
    <p:sldId id="731" r:id="rId20"/>
    <p:sldId id="732" r:id="rId21"/>
    <p:sldId id="733" r:id="rId22"/>
    <p:sldId id="729" r:id="rId23"/>
    <p:sldId id="735" r:id="rId24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4"/>
            <p14:sldId id="709"/>
            <p14:sldId id="715"/>
            <p14:sldId id="717"/>
            <p14:sldId id="718"/>
            <p14:sldId id="719"/>
            <p14:sldId id="720"/>
            <p14:sldId id="721"/>
            <p14:sldId id="726"/>
            <p14:sldId id="734"/>
            <p14:sldId id="722"/>
            <p14:sldId id="723"/>
            <p14:sldId id="724"/>
            <p14:sldId id="730"/>
            <p14:sldId id="728"/>
            <p14:sldId id="727"/>
            <p14:sldId id="731"/>
            <p14:sldId id="732"/>
            <p14:sldId id="733"/>
            <p14:sldId id="729"/>
            <p14:sldId id="7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0" autoAdjust="0"/>
    <p:restoredTop sz="96374" autoAdjust="0"/>
  </p:normalViewPr>
  <p:slideViewPr>
    <p:cSldViewPr>
      <p:cViewPr varScale="1">
        <p:scale>
          <a:sx n="75" d="100"/>
          <a:sy n="75" d="100"/>
        </p:scale>
        <p:origin x="210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Qualitative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762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575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solidFill>
                  <a:srgbClr val="BF5700"/>
                </a:solidFill>
                <a:latin typeface="Arial Black" charset="0"/>
              </a:rPr>
              <a:t>Samuel </a:t>
            </a:r>
            <a:r>
              <a:rPr lang="en-US" sz="1050" b="0" i="0" cap="all" baseline="0" dirty="0" err="1">
                <a:solidFill>
                  <a:srgbClr val="BF5700"/>
                </a:solidFill>
                <a:latin typeface="Arial Black" charset="0"/>
              </a:rPr>
              <a:t>allen</a:t>
            </a:r>
            <a:endParaRPr lang="en-US" sz="1050" b="0" i="0" cap="all" baseline="0" dirty="0">
              <a:solidFill>
                <a:srgbClr val="BF5700"/>
              </a:solidFill>
              <a:latin typeface="Arial Black" charset="0"/>
            </a:endParaRP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>
                <a:solidFill>
                  <a:srgbClr val="BF5700"/>
                </a:solidFill>
              </a:rPr>
              <a:t>Electrical Engineering Graduate Student,</a:t>
            </a:r>
            <a:r>
              <a:rPr lang="en-US" sz="1050" baseline="0" dirty="0">
                <a:solidFill>
                  <a:srgbClr val="BF5700"/>
                </a:solidFill>
              </a:rPr>
              <a:t> The University of Texas at Austin</a:t>
            </a:r>
            <a:endParaRPr lang="en-US" sz="1050" dirty="0">
              <a:solidFill>
                <a:srgbClr val="BF5700"/>
              </a:solidFill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solidFill>
                  <a:srgbClr val="BF5700"/>
                </a:solidFill>
                <a:latin typeface="Arial Black" charset="0"/>
              </a:rPr>
              <a:t>October 4, 2018</a:t>
            </a:r>
            <a:endParaRPr lang="en-US" sz="1200" b="0" dirty="0">
              <a:solidFill>
                <a:srgbClr val="BF5700"/>
              </a:solidFill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BF5700"/>
                </a:solidFill>
              </a:rPr>
              <a:t>Proximity correction in electron beam lithography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48640" y="35623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>
                <a:solidFill>
                  <a:srgbClr val="BF5700"/>
                </a:solidFill>
              </a:rPr>
              <a:t>ChE</a:t>
            </a:r>
            <a:r>
              <a:rPr lang="en-US" dirty="0">
                <a:solidFill>
                  <a:srgbClr val="BF5700"/>
                </a:solidFill>
              </a:rPr>
              <a:t> 384T Graduate Student Presentation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B8BE-FC34-451E-A73B-ABEF361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it all together for the PSF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C0CF78-3C28-4D21-9470-742B75220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98" y="1428750"/>
            <a:ext cx="5451804" cy="3257550"/>
          </a:xfrm>
        </p:spPr>
      </p:pic>
    </p:spTree>
    <p:extLst>
      <p:ext uri="{BB962C8B-B14F-4D97-AF65-F5344CB8AC3E}">
        <p14:creationId xmlns:p14="http://schemas.microsoft.com/office/powerpoint/2010/main" val="179349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11C0-E3C9-4FDB-9685-AB8F6182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Effect in 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44ADA-1396-44A8-99B3-DE3F93BE3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9" y="1428750"/>
            <a:ext cx="4424261" cy="3257550"/>
          </a:xfrm>
        </p:spPr>
      </p:pic>
    </p:spTree>
    <p:extLst>
      <p:ext uri="{BB962C8B-B14F-4D97-AF65-F5344CB8AC3E}">
        <p14:creationId xmlns:p14="http://schemas.microsoft.com/office/powerpoint/2010/main" val="12303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0AA7-5AF1-411F-AE50-CEBD3412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Corrected Proximity Effect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CEF60F-9093-4A76-B740-CF56D56EC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22" y="1428750"/>
            <a:ext cx="3764756" cy="3257550"/>
          </a:xfrm>
        </p:spPr>
      </p:pic>
    </p:spTree>
    <p:extLst>
      <p:ext uri="{BB962C8B-B14F-4D97-AF65-F5344CB8AC3E}">
        <p14:creationId xmlns:p14="http://schemas.microsoft.com/office/powerpoint/2010/main" val="18766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3A06-FBBA-431C-AFB8-F13DD7D4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Dose Required to Correct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38D21-59BE-459B-9040-25DCB1F2B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98" y="1428750"/>
            <a:ext cx="3634803" cy="3257550"/>
          </a:xfrm>
        </p:spPr>
      </p:pic>
    </p:spTree>
    <p:extLst>
      <p:ext uri="{BB962C8B-B14F-4D97-AF65-F5344CB8AC3E}">
        <p14:creationId xmlns:p14="http://schemas.microsoft.com/office/powerpoint/2010/main" val="349838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3FA3-A042-43BD-A953-3C8E3073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A620-4A41-4F9B-9165-0CEF8C26E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4648200" cy="3257550"/>
          </a:xfrm>
        </p:spPr>
        <p:txBody>
          <a:bodyPr/>
          <a:lstStyle/>
          <a:p>
            <a:r>
              <a:rPr lang="en-US" dirty="0"/>
              <a:t>Start with image you want</a:t>
            </a:r>
          </a:p>
          <a:p>
            <a:r>
              <a:rPr lang="en-US" dirty="0"/>
              <a:t>Convolve image with PSF to produce the energy profile of the image</a:t>
            </a:r>
          </a:p>
          <a:p>
            <a:r>
              <a:rPr lang="en-US" dirty="0"/>
              <a:t>Check whether each pixel of energy image meets threshold</a:t>
            </a:r>
          </a:p>
          <a:p>
            <a:r>
              <a:rPr lang="en-US" dirty="0"/>
              <a:t>Result is the expected developed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23C89-998D-471F-99EF-2DF8942B3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2093"/>
            <a:ext cx="4038600" cy="20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A3F1-B146-4B82-908F-04AFB42E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Correction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D3ED-9218-432D-9008-2E4203FDE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Method</a:t>
            </a:r>
          </a:p>
          <a:p>
            <a:r>
              <a:rPr lang="en-US" dirty="0"/>
              <a:t>Shape Modification: PYRAMID</a:t>
            </a:r>
          </a:p>
          <a:p>
            <a:r>
              <a:rPr lang="en-US" dirty="0"/>
              <a:t>Background Exposure Correction: GHOST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6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0955-8139-4BC4-A96C-ECD7DC34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7283-E974-4E3E-9E39-94F1B13F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4572000" cy="3257550"/>
          </a:xfrm>
        </p:spPr>
        <p:txBody>
          <a:bodyPr/>
          <a:lstStyle/>
          <a:p>
            <a:r>
              <a:rPr lang="en-US" dirty="0"/>
              <a:t>Numerical simulation of electron paths</a:t>
            </a:r>
          </a:p>
          <a:p>
            <a:r>
              <a:rPr lang="en-US" dirty="0"/>
              <a:t>As electrons pass through medium(s) energy is deposited in each pixel</a:t>
            </a:r>
          </a:p>
          <a:p>
            <a:r>
              <a:rPr lang="en-US" dirty="0"/>
              <a:t>Result is determination of dose in each pixel</a:t>
            </a:r>
          </a:p>
          <a:p>
            <a:r>
              <a:rPr lang="en-US" dirty="0"/>
              <a:t>Loop (hundreds of) thousands of times to find optimal dose at each pixel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565B9-D52D-4606-8756-F4B42CEA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51" y="1504950"/>
            <a:ext cx="3687349" cy="28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4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BF38-B668-4E00-BAC0-93E6A78F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Modification: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81AE-8724-4E0A-B086-FA465FFA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5029200" cy="3257550"/>
          </a:xfrm>
        </p:spPr>
        <p:txBody>
          <a:bodyPr/>
          <a:lstStyle/>
          <a:p>
            <a:r>
              <a:rPr lang="en-US" dirty="0"/>
              <a:t>Single dose for entire circuit</a:t>
            </a:r>
          </a:p>
          <a:p>
            <a:r>
              <a:rPr lang="en-US" dirty="0"/>
              <a:t>Group circuit into rectangles</a:t>
            </a:r>
          </a:p>
          <a:p>
            <a:r>
              <a:rPr lang="en-US" dirty="0"/>
              <a:t>Collection of rectangles passed through a precalculated correction table </a:t>
            </a:r>
          </a:p>
          <a:p>
            <a:r>
              <a:rPr lang="en-US" dirty="0"/>
              <a:t>Finally, algorithm corrects for junction overlaps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3428A-6569-4174-9FE4-73559BAF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33750"/>
            <a:ext cx="5105400" cy="1619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A9BA6-39F7-4E50-8CFA-0946EF312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50"/>
            <a:ext cx="2003859" cy="24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0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40E2-7027-4DAC-924D-2B872110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Exposure Correction: GHOST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2AED-0F15-4ABF-A2DF-CB611A05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3962400" cy="3257550"/>
          </a:xfrm>
        </p:spPr>
        <p:txBody>
          <a:bodyPr/>
          <a:lstStyle/>
          <a:p>
            <a:r>
              <a:rPr lang="en-US" dirty="0"/>
              <a:t>Assume a certain energy to make  resist soluble</a:t>
            </a:r>
          </a:p>
          <a:p>
            <a:r>
              <a:rPr lang="en-US" dirty="0"/>
              <a:t>Circuit given background dose that is inverse of intended image</a:t>
            </a:r>
          </a:p>
          <a:p>
            <a:r>
              <a:rPr lang="en-US" dirty="0"/>
              <a:t>Background dose brought to constant level</a:t>
            </a:r>
          </a:p>
          <a:p>
            <a:pPr lvl="1"/>
            <a:r>
              <a:rPr lang="en-US" dirty="0"/>
              <a:t>Greater than backscattered electron energy</a:t>
            </a:r>
          </a:p>
          <a:p>
            <a:pPr lvl="1"/>
            <a:r>
              <a:rPr lang="en-US" dirty="0"/>
              <a:t>Less than resist solubility energy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DABFB-6044-460D-B458-01B54D513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57550"/>
            <a:ext cx="4038976" cy="178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2535D-6EF6-4056-B75F-FE9E7A8A8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71" y="1240464"/>
            <a:ext cx="1502329" cy="17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D534-7D6A-44D9-BD60-2F6BF198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369-68CF-471A-A205-1D3C34F1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Proximity Effect is caused by backward scattering of electrons</a:t>
            </a:r>
          </a:p>
          <a:p>
            <a:r>
              <a:rPr lang="en-US" dirty="0"/>
              <a:t>Limits resolution of E beam Lithography</a:t>
            </a:r>
          </a:p>
          <a:p>
            <a:r>
              <a:rPr lang="en-US" dirty="0"/>
              <a:t>We seek to correct Proximity Effect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Monte Carlo Method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Shape Modification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Background Exposure Correction</a:t>
            </a:r>
          </a:p>
          <a:p>
            <a:pPr marL="400050"/>
            <a:r>
              <a:rPr lang="en-US" dirty="0"/>
              <a:t>Each method has it’s own trade offs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8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E-beam lithography</a:t>
            </a:r>
          </a:p>
          <a:p>
            <a:r>
              <a:rPr lang="en-US" dirty="0"/>
              <a:t>Physical cause of the Proximity Effect</a:t>
            </a:r>
          </a:p>
          <a:p>
            <a:r>
              <a:rPr lang="en-US" dirty="0"/>
              <a:t>Proximity Effect in Action</a:t>
            </a:r>
          </a:p>
          <a:p>
            <a:r>
              <a:rPr lang="en-US" dirty="0"/>
              <a:t>Proximity Effect Correction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720B-DF92-46E1-BEFC-F30D636E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075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8586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6B7211-AAFD-4867-8605-2EB3A1442F07}"/>
              </a:ext>
            </a:extLst>
          </p:cNvPr>
          <p:cNvGrpSpPr/>
          <p:nvPr/>
        </p:nvGrpSpPr>
        <p:grpSpPr>
          <a:xfrm>
            <a:off x="304801" y="514520"/>
            <a:ext cx="5486400" cy="4819713"/>
            <a:chOff x="2438400" y="1085977"/>
            <a:chExt cx="4114800" cy="36147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2A94B6-CF03-4B46-B5FA-FA3AD33617DC}"/>
                </a:ext>
              </a:extLst>
            </p:cNvPr>
            <p:cNvGrpSpPr/>
            <p:nvPr/>
          </p:nvGrpSpPr>
          <p:grpSpPr>
            <a:xfrm>
              <a:off x="2438400" y="1085977"/>
              <a:ext cx="4114800" cy="3614785"/>
              <a:chOff x="2438400" y="1085977"/>
              <a:chExt cx="4114800" cy="361478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D3D06E7-7BE4-45AA-9400-084AD3217AF9}"/>
                  </a:ext>
                </a:extLst>
              </p:cNvPr>
              <p:cNvGrpSpPr/>
              <p:nvPr/>
            </p:nvGrpSpPr>
            <p:grpSpPr>
              <a:xfrm>
                <a:off x="2438400" y="1085977"/>
                <a:ext cx="4114800" cy="3614785"/>
                <a:chOff x="2438400" y="1085977"/>
                <a:chExt cx="4114800" cy="361478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D4693B1-89ED-4D5C-B430-5346A689C184}"/>
                    </a:ext>
                  </a:extLst>
                </p:cNvPr>
                <p:cNvGrpSpPr/>
                <p:nvPr/>
              </p:nvGrpSpPr>
              <p:grpSpPr>
                <a:xfrm>
                  <a:off x="2438400" y="2871962"/>
                  <a:ext cx="4114800" cy="1828800"/>
                  <a:chOff x="2743200" y="2457577"/>
                  <a:chExt cx="4114800" cy="1828800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808EB070-B7CF-4D7F-A8C8-F959663BA185}"/>
                      </a:ext>
                    </a:extLst>
                  </p:cNvPr>
                  <p:cNvSpPr/>
                  <p:nvPr/>
                </p:nvSpPr>
                <p:spPr>
                  <a:xfrm>
                    <a:off x="2743200" y="3143377"/>
                    <a:ext cx="4114800" cy="1143000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</a:rPr>
                      <a:t>Si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27C6B06-FF4F-461F-8357-9378A87E4308}"/>
                      </a:ext>
                    </a:extLst>
                  </p:cNvPr>
                  <p:cNvSpPr/>
                  <p:nvPr/>
                </p:nvSpPr>
                <p:spPr>
                  <a:xfrm>
                    <a:off x="2743200" y="2457577"/>
                    <a:ext cx="4114800" cy="6858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</a:rPr>
                      <a:t>Resist</a:t>
                    </a:r>
                  </a:p>
                </p:txBody>
              </p:sp>
            </p:grp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173D56E-03F5-4D04-82C5-484755129724}"/>
                    </a:ext>
                  </a:extLst>
                </p:cNvPr>
                <p:cNvCxnSpPr>
                  <a:cxnSpLocks/>
                  <a:endCxn id="23" idx="0"/>
                </p:cNvCxnSpPr>
                <p:nvPr/>
              </p:nvCxnSpPr>
              <p:spPr>
                <a:xfrm>
                  <a:off x="4495800" y="1085977"/>
                  <a:ext cx="0" cy="178598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DCA17DA-FDE6-4DE1-A71E-F837AFD91FB4}"/>
                  </a:ext>
                </a:extLst>
              </p:cNvPr>
              <p:cNvSpPr/>
              <p:nvPr/>
            </p:nvSpPr>
            <p:spPr>
              <a:xfrm>
                <a:off x="3856022" y="2866680"/>
                <a:ext cx="633742" cy="592495"/>
              </a:xfrm>
              <a:custGeom>
                <a:avLst/>
                <a:gdLst>
                  <a:gd name="connsiteX0" fmla="*/ 633742 w 633742"/>
                  <a:gd name="connsiteY0" fmla="*/ 0 h 592495"/>
                  <a:gd name="connsiteX1" fmla="*/ 597528 w 633742"/>
                  <a:gd name="connsiteY1" fmla="*/ 90535 h 592495"/>
                  <a:gd name="connsiteX2" fmla="*/ 570368 w 633742"/>
                  <a:gd name="connsiteY2" fmla="*/ 99589 h 592495"/>
                  <a:gd name="connsiteX3" fmla="*/ 543208 w 633742"/>
                  <a:gd name="connsiteY3" fmla="*/ 117696 h 592495"/>
                  <a:gd name="connsiteX4" fmla="*/ 488887 w 633742"/>
                  <a:gd name="connsiteY4" fmla="*/ 135802 h 592495"/>
                  <a:gd name="connsiteX5" fmla="*/ 434566 w 633742"/>
                  <a:gd name="connsiteY5" fmla="*/ 181070 h 592495"/>
                  <a:gd name="connsiteX6" fmla="*/ 407406 w 633742"/>
                  <a:gd name="connsiteY6" fmla="*/ 199177 h 592495"/>
                  <a:gd name="connsiteX7" fmla="*/ 362138 w 633742"/>
                  <a:gd name="connsiteY7" fmla="*/ 253497 h 592495"/>
                  <a:gd name="connsiteX8" fmla="*/ 316871 w 633742"/>
                  <a:gd name="connsiteY8" fmla="*/ 334979 h 592495"/>
                  <a:gd name="connsiteX9" fmla="*/ 298764 w 633742"/>
                  <a:gd name="connsiteY9" fmla="*/ 362139 h 592495"/>
                  <a:gd name="connsiteX10" fmla="*/ 280657 w 633742"/>
                  <a:gd name="connsiteY10" fmla="*/ 389299 h 592495"/>
                  <a:gd name="connsiteX11" fmla="*/ 262550 w 633742"/>
                  <a:gd name="connsiteY11" fmla="*/ 443620 h 592495"/>
                  <a:gd name="connsiteX12" fmla="*/ 253497 w 633742"/>
                  <a:gd name="connsiteY12" fmla="*/ 516048 h 592495"/>
                  <a:gd name="connsiteX13" fmla="*/ 226336 w 633742"/>
                  <a:gd name="connsiteY13" fmla="*/ 525101 h 592495"/>
                  <a:gd name="connsiteX14" fmla="*/ 117695 w 633742"/>
                  <a:gd name="connsiteY14" fmla="*/ 570369 h 592495"/>
                  <a:gd name="connsiteX15" fmla="*/ 0 w 633742"/>
                  <a:gd name="connsiteY15" fmla="*/ 588476 h 59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3742" h="592495">
                    <a:moveTo>
                      <a:pt x="633742" y="0"/>
                    </a:moveTo>
                    <a:cubicBezTo>
                      <a:pt x="625695" y="64383"/>
                      <a:pt x="643880" y="67359"/>
                      <a:pt x="597528" y="90535"/>
                    </a:cubicBezTo>
                    <a:cubicBezTo>
                      <a:pt x="588992" y="94803"/>
                      <a:pt x="578904" y="95321"/>
                      <a:pt x="570368" y="99589"/>
                    </a:cubicBezTo>
                    <a:cubicBezTo>
                      <a:pt x="560636" y="104455"/>
                      <a:pt x="553151" y="113277"/>
                      <a:pt x="543208" y="117696"/>
                    </a:cubicBezTo>
                    <a:cubicBezTo>
                      <a:pt x="525767" y="125448"/>
                      <a:pt x="488887" y="135802"/>
                      <a:pt x="488887" y="135802"/>
                    </a:cubicBezTo>
                    <a:cubicBezTo>
                      <a:pt x="421455" y="180758"/>
                      <a:pt x="504275" y="122979"/>
                      <a:pt x="434566" y="181070"/>
                    </a:cubicBezTo>
                    <a:cubicBezTo>
                      <a:pt x="426207" y="188036"/>
                      <a:pt x="415765" y="192211"/>
                      <a:pt x="407406" y="199177"/>
                    </a:cubicBezTo>
                    <a:cubicBezTo>
                      <a:pt x="381264" y="220962"/>
                      <a:pt x="379943" y="226790"/>
                      <a:pt x="362138" y="253497"/>
                    </a:cubicBezTo>
                    <a:cubicBezTo>
                      <a:pt x="346204" y="301303"/>
                      <a:pt x="358378" y="272718"/>
                      <a:pt x="316871" y="334979"/>
                    </a:cubicBezTo>
                    <a:lnTo>
                      <a:pt x="298764" y="362139"/>
                    </a:lnTo>
                    <a:lnTo>
                      <a:pt x="280657" y="389299"/>
                    </a:lnTo>
                    <a:cubicBezTo>
                      <a:pt x="274621" y="407406"/>
                      <a:pt x="264917" y="424681"/>
                      <a:pt x="262550" y="443620"/>
                    </a:cubicBezTo>
                    <a:cubicBezTo>
                      <a:pt x="259532" y="467763"/>
                      <a:pt x="263379" y="493815"/>
                      <a:pt x="253497" y="516048"/>
                    </a:cubicBezTo>
                    <a:cubicBezTo>
                      <a:pt x="249621" y="524769"/>
                      <a:pt x="235024" y="521152"/>
                      <a:pt x="226336" y="525101"/>
                    </a:cubicBezTo>
                    <a:cubicBezTo>
                      <a:pt x="124206" y="571523"/>
                      <a:pt x="188657" y="552627"/>
                      <a:pt x="117695" y="570369"/>
                    </a:cubicBezTo>
                    <a:cubicBezTo>
                      <a:pt x="65424" y="605216"/>
                      <a:pt x="101415" y="588476"/>
                      <a:pt x="0" y="5884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DF96718-A877-4D95-8DED-B401CA578E82}"/>
                  </a:ext>
                </a:extLst>
              </p:cNvPr>
              <p:cNvSpPr/>
              <p:nvPr/>
            </p:nvSpPr>
            <p:spPr>
              <a:xfrm>
                <a:off x="4290588" y="2893841"/>
                <a:ext cx="226337" cy="506994"/>
              </a:xfrm>
              <a:custGeom>
                <a:avLst/>
                <a:gdLst>
                  <a:gd name="connsiteX0" fmla="*/ 226337 w 226337"/>
                  <a:gd name="connsiteY0" fmla="*/ 0 h 506994"/>
                  <a:gd name="connsiteX1" fmla="*/ 190123 w 226337"/>
                  <a:gd name="connsiteY1" fmla="*/ 45267 h 506994"/>
                  <a:gd name="connsiteX2" fmla="*/ 162962 w 226337"/>
                  <a:gd name="connsiteY2" fmla="*/ 72428 h 506994"/>
                  <a:gd name="connsiteX3" fmla="*/ 153909 w 226337"/>
                  <a:gd name="connsiteY3" fmla="*/ 99588 h 506994"/>
                  <a:gd name="connsiteX4" fmla="*/ 135802 w 226337"/>
                  <a:gd name="connsiteY4" fmla="*/ 135802 h 506994"/>
                  <a:gd name="connsiteX5" fmla="*/ 108642 w 226337"/>
                  <a:gd name="connsiteY5" fmla="*/ 162962 h 506994"/>
                  <a:gd name="connsiteX6" fmla="*/ 99588 w 226337"/>
                  <a:gd name="connsiteY6" fmla="*/ 190123 h 506994"/>
                  <a:gd name="connsiteX7" fmla="*/ 63374 w 226337"/>
                  <a:gd name="connsiteY7" fmla="*/ 244443 h 506994"/>
                  <a:gd name="connsiteX8" fmla="*/ 54321 w 226337"/>
                  <a:gd name="connsiteY8" fmla="*/ 271604 h 506994"/>
                  <a:gd name="connsiteX9" fmla="*/ 36214 w 226337"/>
                  <a:gd name="connsiteY9" fmla="*/ 298764 h 506994"/>
                  <a:gd name="connsiteX10" fmla="*/ 27161 w 226337"/>
                  <a:gd name="connsiteY10" fmla="*/ 488887 h 506994"/>
                  <a:gd name="connsiteX11" fmla="*/ 0 w 226337"/>
                  <a:gd name="connsiteY11" fmla="*/ 506994 h 50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337" h="506994">
                    <a:moveTo>
                      <a:pt x="226337" y="0"/>
                    </a:moveTo>
                    <a:cubicBezTo>
                      <a:pt x="214266" y="15089"/>
                      <a:pt x="202848" y="30725"/>
                      <a:pt x="190123" y="45267"/>
                    </a:cubicBezTo>
                    <a:cubicBezTo>
                      <a:pt x="181692" y="54903"/>
                      <a:pt x="170064" y="61775"/>
                      <a:pt x="162962" y="72428"/>
                    </a:cubicBezTo>
                    <a:cubicBezTo>
                      <a:pt x="157668" y="80368"/>
                      <a:pt x="157668" y="90817"/>
                      <a:pt x="153909" y="99588"/>
                    </a:cubicBezTo>
                    <a:cubicBezTo>
                      <a:pt x="148593" y="111993"/>
                      <a:pt x="143646" y="124820"/>
                      <a:pt x="135802" y="135802"/>
                    </a:cubicBezTo>
                    <a:cubicBezTo>
                      <a:pt x="128360" y="146221"/>
                      <a:pt x="117695" y="153909"/>
                      <a:pt x="108642" y="162962"/>
                    </a:cubicBezTo>
                    <a:cubicBezTo>
                      <a:pt x="105624" y="172016"/>
                      <a:pt x="104223" y="181781"/>
                      <a:pt x="99588" y="190123"/>
                    </a:cubicBezTo>
                    <a:cubicBezTo>
                      <a:pt x="89019" y="209146"/>
                      <a:pt x="63374" y="244443"/>
                      <a:pt x="63374" y="244443"/>
                    </a:cubicBezTo>
                    <a:cubicBezTo>
                      <a:pt x="60356" y="253497"/>
                      <a:pt x="58589" y="263068"/>
                      <a:pt x="54321" y="271604"/>
                    </a:cubicBezTo>
                    <a:cubicBezTo>
                      <a:pt x="49455" y="281336"/>
                      <a:pt x="37564" y="287967"/>
                      <a:pt x="36214" y="298764"/>
                    </a:cubicBezTo>
                    <a:cubicBezTo>
                      <a:pt x="28345" y="361720"/>
                      <a:pt x="38032" y="426379"/>
                      <a:pt x="27161" y="488887"/>
                    </a:cubicBezTo>
                    <a:cubicBezTo>
                      <a:pt x="25297" y="499607"/>
                      <a:pt x="0" y="506994"/>
                      <a:pt x="0" y="50699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95C719C-FA15-43F4-A704-097F8864E67C}"/>
                  </a:ext>
                </a:extLst>
              </p:cNvPr>
              <p:cNvSpPr/>
              <p:nvPr/>
            </p:nvSpPr>
            <p:spPr>
              <a:xfrm>
                <a:off x="4498818" y="2857627"/>
                <a:ext cx="425513" cy="624689"/>
              </a:xfrm>
              <a:custGeom>
                <a:avLst/>
                <a:gdLst>
                  <a:gd name="connsiteX0" fmla="*/ 0 w 425513"/>
                  <a:gd name="connsiteY0" fmla="*/ 0 h 624689"/>
                  <a:gd name="connsiteX1" fmla="*/ 9053 w 425513"/>
                  <a:gd name="connsiteY1" fmla="*/ 81481 h 624689"/>
                  <a:gd name="connsiteX2" fmla="*/ 27160 w 425513"/>
                  <a:gd name="connsiteY2" fmla="*/ 117695 h 624689"/>
                  <a:gd name="connsiteX3" fmla="*/ 81481 w 425513"/>
                  <a:gd name="connsiteY3" fmla="*/ 226337 h 624689"/>
                  <a:gd name="connsiteX4" fmla="*/ 126748 w 425513"/>
                  <a:gd name="connsiteY4" fmla="*/ 289711 h 624689"/>
                  <a:gd name="connsiteX5" fmla="*/ 162962 w 425513"/>
                  <a:gd name="connsiteY5" fmla="*/ 344032 h 624689"/>
                  <a:gd name="connsiteX6" fmla="*/ 190123 w 425513"/>
                  <a:gd name="connsiteY6" fmla="*/ 434566 h 624689"/>
                  <a:gd name="connsiteX7" fmla="*/ 208230 w 425513"/>
                  <a:gd name="connsiteY7" fmla="*/ 461727 h 624689"/>
                  <a:gd name="connsiteX8" fmla="*/ 262550 w 425513"/>
                  <a:gd name="connsiteY8" fmla="*/ 497941 h 624689"/>
                  <a:gd name="connsiteX9" fmla="*/ 316871 w 425513"/>
                  <a:gd name="connsiteY9" fmla="*/ 506994 h 624689"/>
                  <a:gd name="connsiteX10" fmla="*/ 371192 w 425513"/>
                  <a:gd name="connsiteY10" fmla="*/ 543208 h 624689"/>
                  <a:gd name="connsiteX11" fmla="*/ 398352 w 425513"/>
                  <a:gd name="connsiteY11" fmla="*/ 561315 h 624689"/>
                  <a:gd name="connsiteX12" fmla="*/ 425513 w 425513"/>
                  <a:gd name="connsiteY12" fmla="*/ 624689 h 62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5513" h="624689">
                    <a:moveTo>
                      <a:pt x="0" y="0"/>
                    </a:moveTo>
                    <a:cubicBezTo>
                      <a:pt x="3018" y="27160"/>
                      <a:pt x="2908" y="54853"/>
                      <a:pt x="9053" y="81481"/>
                    </a:cubicBezTo>
                    <a:cubicBezTo>
                      <a:pt x="12088" y="94632"/>
                      <a:pt x="22148" y="105164"/>
                      <a:pt x="27160" y="117695"/>
                    </a:cubicBezTo>
                    <a:cubicBezTo>
                      <a:pt x="64643" y="211401"/>
                      <a:pt x="20435" y="134768"/>
                      <a:pt x="81481" y="226337"/>
                    </a:cubicBezTo>
                    <a:cubicBezTo>
                      <a:pt x="140347" y="314635"/>
                      <a:pt x="48145" y="177419"/>
                      <a:pt x="126748" y="289711"/>
                    </a:cubicBezTo>
                    <a:cubicBezTo>
                      <a:pt x="139228" y="307539"/>
                      <a:pt x="162962" y="344032"/>
                      <a:pt x="162962" y="344032"/>
                    </a:cubicBezTo>
                    <a:cubicBezTo>
                      <a:pt x="168023" y="364275"/>
                      <a:pt x="181307" y="421342"/>
                      <a:pt x="190123" y="434566"/>
                    </a:cubicBezTo>
                    <a:cubicBezTo>
                      <a:pt x="196159" y="443620"/>
                      <a:pt x="200041" y="454562"/>
                      <a:pt x="208230" y="461727"/>
                    </a:cubicBezTo>
                    <a:cubicBezTo>
                      <a:pt x="224607" y="476057"/>
                      <a:pt x="241084" y="494364"/>
                      <a:pt x="262550" y="497941"/>
                    </a:cubicBezTo>
                    <a:lnTo>
                      <a:pt x="316871" y="506994"/>
                    </a:lnTo>
                    <a:lnTo>
                      <a:pt x="371192" y="543208"/>
                    </a:lnTo>
                    <a:lnTo>
                      <a:pt x="398352" y="561315"/>
                    </a:lnTo>
                    <a:cubicBezTo>
                      <a:pt x="417809" y="619685"/>
                      <a:pt x="402962" y="602141"/>
                      <a:pt x="425513" y="62468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6B12B80-4237-436F-AE98-7CF1DD807059}"/>
                  </a:ext>
                </a:extLst>
              </p:cNvPr>
              <p:cNvSpPr/>
              <p:nvPr/>
            </p:nvSpPr>
            <p:spPr>
              <a:xfrm>
                <a:off x="4489764" y="2884787"/>
                <a:ext cx="1240325" cy="1427395"/>
              </a:xfrm>
              <a:custGeom>
                <a:avLst/>
                <a:gdLst>
                  <a:gd name="connsiteX0" fmla="*/ 0 w 1240325"/>
                  <a:gd name="connsiteY0" fmla="*/ 0 h 1427395"/>
                  <a:gd name="connsiteX1" fmla="*/ 18107 w 1240325"/>
                  <a:gd name="connsiteY1" fmla="*/ 135802 h 1427395"/>
                  <a:gd name="connsiteX2" fmla="*/ 36214 w 1240325"/>
                  <a:gd name="connsiteY2" fmla="*/ 271604 h 1427395"/>
                  <a:gd name="connsiteX3" fmla="*/ 63375 w 1240325"/>
                  <a:gd name="connsiteY3" fmla="*/ 470781 h 1427395"/>
                  <a:gd name="connsiteX4" fmla="*/ 72428 w 1240325"/>
                  <a:gd name="connsiteY4" fmla="*/ 506994 h 1427395"/>
                  <a:gd name="connsiteX5" fmla="*/ 126749 w 1240325"/>
                  <a:gd name="connsiteY5" fmla="*/ 588476 h 1427395"/>
                  <a:gd name="connsiteX6" fmla="*/ 208230 w 1240325"/>
                  <a:gd name="connsiteY6" fmla="*/ 679010 h 1427395"/>
                  <a:gd name="connsiteX7" fmla="*/ 262551 w 1240325"/>
                  <a:gd name="connsiteY7" fmla="*/ 715224 h 1427395"/>
                  <a:gd name="connsiteX8" fmla="*/ 307818 w 1240325"/>
                  <a:gd name="connsiteY8" fmla="*/ 751438 h 1427395"/>
                  <a:gd name="connsiteX9" fmla="*/ 325925 w 1240325"/>
                  <a:gd name="connsiteY9" fmla="*/ 778598 h 1427395"/>
                  <a:gd name="connsiteX10" fmla="*/ 353086 w 1240325"/>
                  <a:gd name="connsiteY10" fmla="*/ 805759 h 1427395"/>
                  <a:gd name="connsiteX11" fmla="*/ 371192 w 1240325"/>
                  <a:gd name="connsiteY11" fmla="*/ 832919 h 1427395"/>
                  <a:gd name="connsiteX12" fmla="*/ 398353 w 1240325"/>
                  <a:gd name="connsiteY12" fmla="*/ 869133 h 1427395"/>
                  <a:gd name="connsiteX13" fmla="*/ 416460 w 1240325"/>
                  <a:gd name="connsiteY13" fmla="*/ 896293 h 1427395"/>
                  <a:gd name="connsiteX14" fmla="*/ 470781 w 1240325"/>
                  <a:gd name="connsiteY14" fmla="*/ 950614 h 1427395"/>
                  <a:gd name="connsiteX15" fmla="*/ 534155 w 1240325"/>
                  <a:gd name="connsiteY15" fmla="*/ 1004935 h 1427395"/>
                  <a:gd name="connsiteX16" fmla="*/ 642796 w 1240325"/>
                  <a:gd name="connsiteY16" fmla="*/ 1095470 h 1427395"/>
                  <a:gd name="connsiteX17" fmla="*/ 669957 w 1240325"/>
                  <a:gd name="connsiteY17" fmla="*/ 1122630 h 1427395"/>
                  <a:gd name="connsiteX18" fmla="*/ 688064 w 1240325"/>
                  <a:gd name="connsiteY18" fmla="*/ 1176951 h 1427395"/>
                  <a:gd name="connsiteX19" fmla="*/ 697117 w 1240325"/>
                  <a:gd name="connsiteY19" fmla="*/ 1330860 h 1427395"/>
                  <a:gd name="connsiteX20" fmla="*/ 706171 w 1240325"/>
                  <a:gd name="connsiteY20" fmla="*/ 1367074 h 1427395"/>
                  <a:gd name="connsiteX21" fmla="*/ 724278 w 1240325"/>
                  <a:gd name="connsiteY21" fmla="*/ 1394234 h 1427395"/>
                  <a:gd name="connsiteX22" fmla="*/ 769545 w 1240325"/>
                  <a:gd name="connsiteY22" fmla="*/ 1412341 h 1427395"/>
                  <a:gd name="connsiteX23" fmla="*/ 805759 w 1240325"/>
                  <a:gd name="connsiteY23" fmla="*/ 1358020 h 1427395"/>
                  <a:gd name="connsiteX24" fmla="*/ 823866 w 1240325"/>
                  <a:gd name="connsiteY24" fmla="*/ 1330860 h 1427395"/>
                  <a:gd name="connsiteX25" fmla="*/ 832919 w 1240325"/>
                  <a:gd name="connsiteY25" fmla="*/ 1303699 h 1427395"/>
                  <a:gd name="connsiteX26" fmla="*/ 841973 w 1240325"/>
                  <a:gd name="connsiteY26" fmla="*/ 1213165 h 1427395"/>
                  <a:gd name="connsiteX27" fmla="*/ 878186 w 1240325"/>
                  <a:gd name="connsiteY27" fmla="*/ 1158844 h 1427395"/>
                  <a:gd name="connsiteX28" fmla="*/ 905347 w 1240325"/>
                  <a:gd name="connsiteY28" fmla="*/ 1149790 h 1427395"/>
                  <a:gd name="connsiteX29" fmla="*/ 932507 w 1240325"/>
                  <a:gd name="connsiteY29" fmla="*/ 1122630 h 1427395"/>
                  <a:gd name="connsiteX30" fmla="*/ 959668 w 1240325"/>
                  <a:gd name="connsiteY30" fmla="*/ 1104523 h 1427395"/>
                  <a:gd name="connsiteX31" fmla="*/ 1086416 w 1240325"/>
                  <a:gd name="connsiteY31" fmla="*/ 1086416 h 1427395"/>
                  <a:gd name="connsiteX32" fmla="*/ 1158844 w 1240325"/>
                  <a:gd name="connsiteY32" fmla="*/ 1023042 h 1427395"/>
                  <a:gd name="connsiteX33" fmla="*/ 1204111 w 1240325"/>
                  <a:gd name="connsiteY33" fmla="*/ 941561 h 1427395"/>
                  <a:gd name="connsiteX34" fmla="*/ 1222218 w 1240325"/>
                  <a:gd name="connsiteY34" fmla="*/ 914400 h 1427395"/>
                  <a:gd name="connsiteX35" fmla="*/ 1240325 w 1240325"/>
                  <a:gd name="connsiteY35" fmla="*/ 887240 h 1427395"/>
                  <a:gd name="connsiteX36" fmla="*/ 1222218 w 1240325"/>
                  <a:gd name="connsiteY36" fmla="*/ 706171 h 1427395"/>
                  <a:gd name="connsiteX37" fmla="*/ 1204111 w 1240325"/>
                  <a:gd name="connsiteY37" fmla="*/ 651850 h 1427395"/>
                  <a:gd name="connsiteX38" fmla="*/ 1195058 w 1240325"/>
                  <a:gd name="connsiteY38" fmla="*/ 624690 h 1427395"/>
                  <a:gd name="connsiteX39" fmla="*/ 1167897 w 1240325"/>
                  <a:gd name="connsiteY39" fmla="*/ 615636 h 1427395"/>
                  <a:gd name="connsiteX40" fmla="*/ 1086416 w 1240325"/>
                  <a:gd name="connsiteY40" fmla="*/ 543208 h 1427395"/>
                  <a:gd name="connsiteX41" fmla="*/ 1050202 w 1240325"/>
                  <a:gd name="connsiteY41" fmla="*/ 488888 h 1427395"/>
                  <a:gd name="connsiteX42" fmla="*/ 1032095 w 1240325"/>
                  <a:gd name="connsiteY42" fmla="*/ 461727 h 1427395"/>
                  <a:gd name="connsiteX43" fmla="*/ 1023042 w 1240325"/>
                  <a:gd name="connsiteY43" fmla="*/ 425513 h 1427395"/>
                  <a:gd name="connsiteX44" fmla="*/ 1013988 w 1240325"/>
                  <a:gd name="connsiteY44" fmla="*/ 380246 h 1427395"/>
                  <a:gd name="connsiteX45" fmla="*/ 959668 w 1240325"/>
                  <a:gd name="connsiteY45" fmla="*/ 344032 h 1427395"/>
                  <a:gd name="connsiteX46" fmla="*/ 878186 w 1240325"/>
                  <a:gd name="connsiteY46" fmla="*/ 316872 h 1427395"/>
                  <a:gd name="connsiteX47" fmla="*/ 851026 w 1240325"/>
                  <a:gd name="connsiteY47" fmla="*/ 307818 h 1427395"/>
                  <a:gd name="connsiteX48" fmla="*/ 832919 w 1240325"/>
                  <a:gd name="connsiteY48" fmla="*/ 262551 h 142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40325" h="1427395">
                    <a:moveTo>
                      <a:pt x="0" y="0"/>
                    </a:moveTo>
                    <a:cubicBezTo>
                      <a:pt x="18583" y="92911"/>
                      <a:pt x="465" y="-5329"/>
                      <a:pt x="18107" y="135802"/>
                    </a:cubicBezTo>
                    <a:cubicBezTo>
                      <a:pt x="38028" y="295172"/>
                      <a:pt x="15644" y="55622"/>
                      <a:pt x="36214" y="271604"/>
                    </a:cubicBezTo>
                    <a:cubicBezTo>
                      <a:pt x="45919" y="373502"/>
                      <a:pt x="39755" y="376298"/>
                      <a:pt x="63375" y="470781"/>
                    </a:cubicBezTo>
                    <a:cubicBezTo>
                      <a:pt x="66393" y="482852"/>
                      <a:pt x="68493" y="495190"/>
                      <a:pt x="72428" y="506994"/>
                    </a:cubicBezTo>
                    <a:cubicBezTo>
                      <a:pt x="93787" y="571071"/>
                      <a:pt x="82287" y="537662"/>
                      <a:pt x="126749" y="588476"/>
                    </a:cubicBezTo>
                    <a:cubicBezTo>
                      <a:pt x="159478" y="625881"/>
                      <a:pt x="159861" y="646764"/>
                      <a:pt x="208230" y="679010"/>
                    </a:cubicBezTo>
                    <a:lnTo>
                      <a:pt x="262551" y="715224"/>
                    </a:lnTo>
                    <a:cubicBezTo>
                      <a:pt x="314442" y="793062"/>
                      <a:pt x="245348" y="701463"/>
                      <a:pt x="307818" y="751438"/>
                    </a:cubicBezTo>
                    <a:cubicBezTo>
                      <a:pt x="316315" y="758235"/>
                      <a:pt x="318959" y="770239"/>
                      <a:pt x="325925" y="778598"/>
                    </a:cubicBezTo>
                    <a:cubicBezTo>
                      <a:pt x="334122" y="788434"/>
                      <a:pt x="344889" y="795923"/>
                      <a:pt x="353086" y="805759"/>
                    </a:cubicBezTo>
                    <a:cubicBezTo>
                      <a:pt x="360052" y="814118"/>
                      <a:pt x="364868" y="824065"/>
                      <a:pt x="371192" y="832919"/>
                    </a:cubicBezTo>
                    <a:cubicBezTo>
                      <a:pt x="379962" y="845198"/>
                      <a:pt x="389582" y="856854"/>
                      <a:pt x="398353" y="869133"/>
                    </a:cubicBezTo>
                    <a:cubicBezTo>
                      <a:pt x="404677" y="877987"/>
                      <a:pt x="409231" y="888161"/>
                      <a:pt x="416460" y="896293"/>
                    </a:cubicBezTo>
                    <a:cubicBezTo>
                      <a:pt x="433473" y="915432"/>
                      <a:pt x="452674" y="932507"/>
                      <a:pt x="470781" y="950614"/>
                    </a:cubicBezTo>
                    <a:cubicBezTo>
                      <a:pt x="502045" y="981878"/>
                      <a:pt x="495435" y="977832"/>
                      <a:pt x="534155" y="1004935"/>
                    </a:cubicBezTo>
                    <a:cubicBezTo>
                      <a:pt x="618187" y="1063757"/>
                      <a:pt x="563198" y="1015872"/>
                      <a:pt x="642796" y="1095470"/>
                    </a:cubicBezTo>
                    <a:lnTo>
                      <a:pt x="669957" y="1122630"/>
                    </a:lnTo>
                    <a:cubicBezTo>
                      <a:pt x="675993" y="1140737"/>
                      <a:pt x="686943" y="1157897"/>
                      <a:pt x="688064" y="1176951"/>
                    </a:cubicBezTo>
                    <a:cubicBezTo>
                      <a:pt x="691082" y="1228254"/>
                      <a:pt x="692245" y="1279700"/>
                      <a:pt x="697117" y="1330860"/>
                    </a:cubicBezTo>
                    <a:cubicBezTo>
                      <a:pt x="698297" y="1343247"/>
                      <a:pt x="701269" y="1355637"/>
                      <a:pt x="706171" y="1367074"/>
                    </a:cubicBezTo>
                    <a:cubicBezTo>
                      <a:pt x="710457" y="1377075"/>
                      <a:pt x="718242" y="1385181"/>
                      <a:pt x="724278" y="1394234"/>
                    </a:cubicBezTo>
                    <a:cubicBezTo>
                      <a:pt x="731641" y="1416323"/>
                      <a:pt x="731407" y="1445712"/>
                      <a:pt x="769545" y="1412341"/>
                    </a:cubicBezTo>
                    <a:cubicBezTo>
                      <a:pt x="785923" y="1398011"/>
                      <a:pt x="793688" y="1376127"/>
                      <a:pt x="805759" y="1358020"/>
                    </a:cubicBezTo>
                    <a:lnTo>
                      <a:pt x="823866" y="1330860"/>
                    </a:lnTo>
                    <a:cubicBezTo>
                      <a:pt x="826884" y="1321806"/>
                      <a:pt x="831468" y="1313131"/>
                      <a:pt x="832919" y="1303699"/>
                    </a:cubicBezTo>
                    <a:cubicBezTo>
                      <a:pt x="837531" y="1273723"/>
                      <a:pt x="832927" y="1242113"/>
                      <a:pt x="841973" y="1213165"/>
                    </a:cubicBezTo>
                    <a:cubicBezTo>
                      <a:pt x="848464" y="1192394"/>
                      <a:pt x="857541" y="1165726"/>
                      <a:pt x="878186" y="1158844"/>
                    </a:cubicBezTo>
                    <a:lnTo>
                      <a:pt x="905347" y="1149790"/>
                    </a:lnTo>
                    <a:cubicBezTo>
                      <a:pt x="914400" y="1140737"/>
                      <a:pt x="922671" y="1130826"/>
                      <a:pt x="932507" y="1122630"/>
                    </a:cubicBezTo>
                    <a:cubicBezTo>
                      <a:pt x="940866" y="1115664"/>
                      <a:pt x="949936" y="1109389"/>
                      <a:pt x="959668" y="1104523"/>
                    </a:cubicBezTo>
                    <a:cubicBezTo>
                      <a:pt x="994501" y="1087107"/>
                      <a:pt x="1060978" y="1088729"/>
                      <a:pt x="1086416" y="1086416"/>
                    </a:cubicBezTo>
                    <a:cubicBezTo>
                      <a:pt x="1149790" y="1044166"/>
                      <a:pt x="1128666" y="1068309"/>
                      <a:pt x="1158844" y="1023042"/>
                    </a:cubicBezTo>
                    <a:cubicBezTo>
                      <a:pt x="1174779" y="975236"/>
                      <a:pt x="1162603" y="1003823"/>
                      <a:pt x="1204111" y="941561"/>
                    </a:cubicBezTo>
                    <a:lnTo>
                      <a:pt x="1222218" y="914400"/>
                    </a:lnTo>
                    <a:lnTo>
                      <a:pt x="1240325" y="887240"/>
                    </a:lnTo>
                    <a:cubicBezTo>
                      <a:pt x="1234749" y="798014"/>
                      <a:pt x="1241913" y="771818"/>
                      <a:pt x="1222218" y="706171"/>
                    </a:cubicBezTo>
                    <a:cubicBezTo>
                      <a:pt x="1216733" y="687890"/>
                      <a:pt x="1210147" y="669957"/>
                      <a:pt x="1204111" y="651850"/>
                    </a:cubicBezTo>
                    <a:cubicBezTo>
                      <a:pt x="1201093" y="642797"/>
                      <a:pt x="1204111" y="627708"/>
                      <a:pt x="1195058" y="624690"/>
                    </a:cubicBezTo>
                    <a:lnTo>
                      <a:pt x="1167897" y="615636"/>
                    </a:lnTo>
                    <a:cubicBezTo>
                      <a:pt x="1105883" y="553621"/>
                      <a:pt x="1134883" y="575519"/>
                      <a:pt x="1086416" y="543208"/>
                    </a:cubicBezTo>
                    <a:lnTo>
                      <a:pt x="1050202" y="488888"/>
                    </a:lnTo>
                    <a:lnTo>
                      <a:pt x="1032095" y="461727"/>
                    </a:lnTo>
                    <a:cubicBezTo>
                      <a:pt x="1029077" y="449656"/>
                      <a:pt x="1025741" y="437660"/>
                      <a:pt x="1023042" y="425513"/>
                    </a:cubicBezTo>
                    <a:cubicBezTo>
                      <a:pt x="1019704" y="410492"/>
                      <a:pt x="1023435" y="392392"/>
                      <a:pt x="1013988" y="380246"/>
                    </a:cubicBezTo>
                    <a:cubicBezTo>
                      <a:pt x="1000628" y="363068"/>
                      <a:pt x="980313" y="350914"/>
                      <a:pt x="959668" y="344032"/>
                    </a:cubicBezTo>
                    <a:lnTo>
                      <a:pt x="878186" y="316872"/>
                    </a:lnTo>
                    <a:lnTo>
                      <a:pt x="851026" y="307818"/>
                    </a:lnTo>
                    <a:cubicBezTo>
                      <a:pt x="829571" y="275636"/>
                      <a:pt x="832919" y="291539"/>
                      <a:pt x="832919" y="26255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24553E5-CFA2-4B3C-A23D-6654F7AAEB4B}"/>
                  </a:ext>
                </a:extLst>
              </p:cNvPr>
              <p:cNvSpPr/>
              <p:nvPr/>
            </p:nvSpPr>
            <p:spPr>
              <a:xfrm>
                <a:off x="4516925" y="2930055"/>
                <a:ext cx="579422" cy="434566"/>
              </a:xfrm>
              <a:custGeom>
                <a:avLst/>
                <a:gdLst>
                  <a:gd name="connsiteX0" fmla="*/ 0 w 579422"/>
                  <a:gd name="connsiteY0" fmla="*/ 0 h 434566"/>
                  <a:gd name="connsiteX1" fmla="*/ 27160 w 579422"/>
                  <a:gd name="connsiteY1" fmla="*/ 45267 h 434566"/>
                  <a:gd name="connsiteX2" fmla="*/ 81481 w 579422"/>
                  <a:gd name="connsiteY2" fmla="*/ 99588 h 434566"/>
                  <a:gd name="connsiteX3" fmla="*/ 99588 w 579422"/>
                  <a:gd name="connsiteY3" fmla="*/ 126748 h 434566"/>
                  <a:gd name="connsiteX4" fmla="*/ 126748 w 579422"/>
                  <a:gd name="connsiteY4" fmla="*/ 135802 h 434566"/>
                  <a:gd name="connsiteX5" fmla="*/ 190123 w 579422"/>
                  <a:gd name="connsiteY5" fmla="*/ 153909 h 434566"/>
                  <a:gd name="connsiteX6" fmla="*/ 253497 w 579422"/>
                  <a:gd name="connsiteY6" fmla="*/ 199176 h 434566"/>
                  <a:gd name="connsiteX7" fmla="*/ 307818 w 579422"/>
                  <a:gd name="connsiteY7" fmla="*/ 235390 h 434566"/>
                  <a:gd name="connsiteX8" fmla="*/ 325925 w 579422"/>
                  <a:gd name="connsiteY8" fmla="*/ 262550 h 434566"/>
                  <a:gd name="connsiteX9" fmla="*/ 353085 w 579422"/>
                  <a:gd name="connsiteY9" fmla="*/ 289711 h 434566"/>
                  <a:gd name="connsiteX10" fmla="*/ 389299 w 579422"/>
                  <a:gd name="connsiteY10" fmla="*/ 344031 h 434566"/>
                  <a:gd name="connsiteX11" fmla="*/ 398352 w 579422"/>
                  <a:gd name="connsiteY11" fmla="*/ 371192 h 434566"/>
                  <a:gd name="connsiteX12" fmla="*/ 506994 w 579422"/>
                  <a:gd name="connsiteY12" fmla="*/ 425513 h 434566"/>
                  <a:gd name="connsiteX13" fmla="*/ 534154 w 579422"/>
                  <a:gd name="connsiteY13" fmla="*/ 434566 h 434566"/>
                  <a:gd name="connsiteX14" fmla="*/ 579422 w 579422"/>
                  <a:gd name="connsiteY14" fmla="*/ 434566 h 43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9422" h="434566">
                    <a:moveTo>
                      <a:pt x="0" y="0"/>
                    </a:moveTo>
                    <a:cubicBezTo>
                      <a:pt x="9053" y="15089"/>
                      <a:pt x="16017" y="31648"/>
                      <a:pt x="27160" y="45267"/>
                    </a:cubicBezTo>
                    <a:cubicBezTo>
                      <a:pt x="43375" y="65086"/>
                      <a:pt x="67277" y="78282"/>
                      <a:pt x="81481" y="99588"/>
                    </a:cubicBezTo>
                    <a:cubicBezTo>
                      <a:pt x="87517" y="108641"/>
                      <a:pt x="91092" y="119951"/>
                      <a:pt x="99588" y="126748"/>
                    </a:cubicBezTo>
                    <a:cubicBezTo>
                      <a:pt x="107040" y="132710"/>
                      <a:pt x="117572" y="133180"/>
                      <a:pt x="126748" y="135802"/>
                    </a:cubicBezTo>
                    <a:cubicBezTo>
                      <a:pt x="149727" y="142367"/>
                      <a:pt x="168410" y="144603"/>
                      <a:pt x="190123" y="153909"/>
                    </a:cubicBezTo>
                    <a:cubicBezTo>
                      <a:pt x="252656" y="180710"/>
                      <a:pt x="202687" y="159658"/>
                      <a:pt x="253497" y="199176"/>
                    </a:cubicBezTo>
                    <a:cubicBezTo>
                      <a:pt x="270675" y="212536"/>
                      <a:pt x="307818" y="235390"/>
                      <a:pt x="307818" y="235390"/>
                    </a:cubicBezTo>
                    <a:cubicBezTo>
                      <a:pt x="313854" y="244443"/>
                      <a:pt x="318959" y="254191"/>
                      <a:pt x="325925" y="262550"/>
                    </a:cubicBezTo>
                    <a:cubicBezTo>
                      <a:pt x="334122" y="272386"/>
                      <a:pt x="345983" y="279058"/>
                      <a:pt x="353085" y="289711"/>
                    </a:cubicBezTo>
                    <a:cubicBezTo>
                      <a:pt x="405488" y="368317"/>
                      <a:pt x="302661" y="257396"/>
                      <a:pt x="389299" y="344031"/>
                    </a:cubicBezTo>
                    <a:cubicBezTo>
                      <a:pt x="392317" y="353085"/>
                      <a:pt x="391604" y="364444"/>
                      <a:pt x="398352" y="371192"/>
                    </a:cubicBezTo>
                    <a:cubicBezTo>
                      <a:pt x="433452" y="406292"/>
                      <a:pt x="462814" y="410787"/>
                      <a:pt x="506994" y="425513"/>
                    </a:cubicBezTo>
                    <a:cubicBezTo>
                      <a:pt x="516047" y="428531"/>
                      <a:pt x="524611" y="434566"/>
                      <a:pt x="534154" y="434566"/>
                    </a:cubicBezTo>
                    <a:lnTo>
                      <a:pt x="579422" y="43456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74AF3F-268C-43FC-9CA6-855AA446A302}"/>
                  </a:ext>
                </a:extLst>
              </p:cNvPr>
              <p:cNvSpPr/>
              <p:nvPr/>
            </p:nvSpPr>
            <p:spPr>
              <a:xfrm>
                <a:off x="4489764" y="2893841"/>
                <a:ext cx="1222218" cy="481577"/>
              </a:xfrm>
              <a:custGeom>
                <a:avLst/>
                <a:gdLst>
                  <a:gd name="connsiteX0" fmla="*/ 0 w 1222218"/>
                  <a:gd name="connsiteY0" fmla="*/ 0 h 481577"/>
                  <a:gd name="connsiteX1" fmla="*/ 190123 w 1222218"/>
                  <a:gd name="connsiteY1" fmla="*/ 18107 h 481577"/>
                  <a:gd name="connsiteX2" fmla="*/ 244444 w 1222218"/>
                  <a:gd name="connsiteY2" fmla="*/ 36214 h 481577"/>
                  <a:gd name="connsiteX3" fmla="*/ 298765 w 1222218"/>
                  <a:gd name="connsiteY3" fmla="*/ 72428 h 481577"/>
                  <a:gd name="connsiteX4" fmla="*/ 325925 w 1222218"/>
                  <a:gd name="connsiteY4" fmla="*/ 90535 h 481577"/>
                  <a:gd name="connsiteX5" fmla="*/ 344032 w 1222218"/>
                  <a:gd name="connsiteY5" fmla="*/ 117695 h 481577"/>
                  <a:gd name="connsiteX6" fmla="*/ 371192 w 1222218"/>
                  <a:gd name="connsiteY6" fmla="*/ 135802 h 481577"/>
                  <a:gd name="connsiteX7" fmla="*/ 380246 w 1222218"/>
                  <a:gd name="connsiteY7" fmla="*/ 162962 h 481577"/>
                  <a:gd name="connsiteX8" fmla="*/ 434567 w 1222218"/>
                  <a:gd name="connsiteY8" fmla="*/ 217283 h 481577"/>
                  <a:gd name="connsiteX9" fmla="*/ 452674 w 1222218"/>
                  <a:gd name="connsiteY9" fmla="*/ 244443 h 481577"/>
                  <a:gd name="connsiteX10" fmla="*/ 506994 w 1222218"/>
                  <a:gd name="connsiteY10" fmla="*/ 280657 h 481577"/>
                  <a:gd name="connsiteX11" fmla="*/ 534155 w 1222218"/>
                  <a:gd name="connsiteY11" fmla="*/ 298764 h 481577"/>
                  <a:gd name="connsiteX12" fmla="*/ 561315 w 1222218"/>
                  <a:gd name="connsiteY12" fmla="*/ 316871 h 481577"/>
                  <a:gd name="connsiteX13" fmla="*/ 597529 w 1222218"/>
                  <a:gd name="connsiteY13" fmla="*/ 325925 h 481577"/>
                  <a:gd name="connsiteX14" fmla="*/ 688064 w 1222218"/>
                  <a:gd name="connsiteY14" fmla="*/ 344032 h 481577"/>
                  <a:gd name="connsiteX15" fmla="*/ 715224 w 1222218"/>
                  <a:gd name="connsiteY15" fmla="*/ 362138 h 481577"/>
                  <a:gd name="connsiteX16" fmla="*/ 751438 w 1222218"/>
                  <a:gd name="connsiteY16" fmla="*/ 416459 h 481577"/>
                  <a:gd name="connsiteX17" fmla="*/ 805759 w 1222218"/>
                  <a:gd name="connsiteY17" fmla="*/ 434566 h 481577"/>
                  <a:gd name="connsiteX18" fmla="*/ 832919 w 1222218"/>
                  <a:gd name="connsiteY18" fmla="*/ 443620 h 481577"/>
                  <a:gd name="connsiteX19" fmla="*/ 887240 w 1222218"/>
                  <a:gd name="connsiteY19" fmla="*/ 470780 h 481577"/>
                  <a:gd name="connsiteX20" fmla="*/ 941561 w 1222218"/>
                  <a:gd name="connsiteY20" fmla="*/ 461727 h 481577"/>
                  <a:gd name="connsiteX21" fmla="*/ 968721 w 1222218"/>
                  <a:gd name="connsiteY21" fmla="*/ 452673 h 481577"/>
                  <a:gd name="connsiteX22" fmla="*/ 1004935 w 1222218"/>
                  <a:gd name="connsiteY22" fmla="*/ 443620 h 481577"/>
                  <a:gd name="connsiteX23" fmla="*/ 1077363 w 1222218"/>
                  <a:gd name="connsiteY23" fmla="*/ 425513 h 481577"/>
                  <a:gd name="connsiteX24" fmla="*/ 1104523 w 1222218"/>
                  <a:gd name="connsiteY24" fmla="*/ 443620 h 481577"/>
                  <a:gd name="connsiteX25" fmla="*/ 1122630 w 1222218"/>
                  <a:gd name="connsiteY25" fmla="*/ 470780 h 481577"/>
                  <a:gd name="connsiteX26" fmla="*/ 1222218 w 1222218"/>
                  <a:gd name="connsiteY26" fmla="*/ 479834 h 48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22218" h="481577">
                    <a:moveTo>
                      <a:pt x="0" y="0"/>
                    </a:moveTo>
                    <a:cubicBezTo>
                      <a:pt x="42834" y="2855"/>
                      <a:pt x="136080" y="4596"/>
                      <a:pt x="190123" y="18107"/>
                    </a:cubicBezTo>
                    <a:cubicBezTo>
                      <a:pt x="208640" y="22736"/>
                      <a:pt x="228563" y="25627"/>
                      <a:pt x="244444" y="36214"/>
                    </a:cubicBezTo>
                    <a:lnTo>
                      <a:pt x="298765" y="72428"/>
                    </a:lnTo>
                    <a:lnTo>
                      <a:pt x="325925" y="90535"/>
                    </a:lnTo>
                    <a:cubicBezTo>
                      <a:pt x="331961" y="99588"/>
                      <a:pt x="336338" y="110001"/>
                      <a:pt x="344032" y="117695"/>
                    </a:cubicBezTo>
                    <a:cubicBezTo>
                      <a:pt x="351726" y="125389"/>
                      <a:pt x="364395" y="127306"/>
                      <a:pt x="371192" y="135802"/>
                    </a:cubicBezTo>
                    <a:cubicBezTo>
                      <a:pt x="377154" y="143254"/>
                      <a:pt x="374387" y="155429"/>
                      <a:pt x="380246" y="162962"/>
                    </a:cubicBezTo>
                    <a:cubicBezTo>
                      <a:pt x="395967" y="183175"/>
                      <a:pt x="420363" y="195977"/>
                      <a:pt x="434567" y="217283"/>
                    </a:cubicBezTo>
                    <a:cubicBezTo>
                      <a:pt x="440603" y="226336"/>
                      <a:pt x="444485" y="237278"/>
                      <a:pt x="452674" y="244443"/>
                    </a:cubicBezTo>
                    <a:cubicBezTo>
                      <a:pt x="469051" y="258773"/>
                      <a:pt x="488887" y="268586"/>
                      <a:pt x="506994" y="280657"/>
                    </a:cubicBezTo>
                    <a:lnTo>
                      <a:pt x="534155" y="298764"/>
                    </a:lnTo>
                    <a:cubicBezTo>
                      <a:pt x="543208" y="304800"/>
                      <a:pt x="550759" y="314232"/>
                      <a:pt x="561315" y="316871"/>
                    </a:cubicBezTo>
                    <a:cubicBezTo>
                      <a:pt x="573386" y="319889"/>
                      <a:pt x="585328" y="323485"/>
                      <a:pt x="597529" y="325925"/>
                    </a:cubicBezTo>
                    <a:cubicBezTo>
                      <a:pt x="708520" y="348123"/>
                      <a:pt x="603948" y="323002"/>
                      <a:pt x="688064" y="344032"/>
                    </a:cubicBezTo>
                    <a:cubicBezTo>
                      <a:pt x="697117" y="350067"/>
                      <a:pt x="708059" y="353950"/>
                      <a:pt x="715224" y="362138"/>
                    </a:cubicBezTo>
                    <a:cubicBezTo>
                      <a:pt x="729554" y="378515"/>
                      <a:pt x="730793" y="409577"/>
                      <a:pt x="751438" y="416459"/>
                    </a:cubicBezTo>
                    <a:lnTo>
                      <a:pt x="805759" y="434566"/>
                    </a:lnTo>
                    <a:cubicBezTo>
                      <a:pt x="814812" y="437584"/>
                      <a:pt x="824979" y="438326"/>
                      <a:pt x="832919" y="443620"/>
                    </a:cubicBezTo>
                    <a:cubicBezTo>
                      <a:pt x="868020" y="467020"/>
                      <a:pt x="849757" y="458286"/>
                      <a:pt x="887240" y="470780"/>
                    </a:cubicBezTo>
                    <a:cubicBezTo>
                      <a:pt x="905347" y="467762"/>
                      <a:pt x="923641" y="465709"/>
                      <a:pt x="941561" y="461727"/>
                    </a:cubicBezTo>
                    <a:cubicBezTo>
                      <a:pt x="950877" y="459657"/>
                      <a:pt x="959545" y="455295"/>
                      <a:pt x="968721" y="452673"/>
                    </a:cubicBezTo>
                    <a:cubicBezTo>
                      <a:pt x="980685" y="449255"/>
                      <a:pt x="992788" y="446319"/>
                      <a:pt x="1004935" y="443620"/>
                    </a:cubicBezTo>
                    <a:cubicBezTo>
                      <a:pt x="1070482" y="429054"/>
                      <a:pt x="1028830" y="441689"/>
                      <a:pt x="1077363" y="425513"/>
                    </a:cubicBezTo>
                    <a:cubicBezTo>
                      <a:pt x="1086416" y="431549"/>
                      <a:pt x="1096829" y="435926"/>
                      <a:pt x="1104523" y="443620"/>
                    </a:cubicBezTo>
                    <a:cubicBezTo>
                      <a:pt x="1112217" y="451314"/>
                      <a:pt x="1114134" y="463983"/>
                      <a:pt x="1122630" y="470780"/>
                    </a:cubicBezTo>
                    <a:cubicBezTo>
                      <a:pt x="1143491" y="487469"/>
                      <a:pt x="1214125" y="479834"/>
                      <a:pt x="1222218" y="47983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E7C25D-4D80-457E-940E-3CC86CAE7B81}"/>
                </a:ext>
              </a:extLst>
            </p:cNvPr>
            <p:cNvSpPr/>
            <p:nvPr/>
          </p:nvSpPr>
          <p:spPr>
            <a:xfrm>
              <a:off x="3711166" y="2966269"/>
              <a:ext cx="787652" cy="1141511"/>
            </a:xfrm>
            <a:custGeom>
              <a:avLst/>
              <a:gdLst>
                <a:gd name="connsiteX0" fmla="*/ 787652 w 787652"/>
                <a:gd name="connsiteY0" fmla="*/ 0 h 1141511"/>
                <a:gd name="connsiteX1" fmla="*/ 778598 w 787652"/>
                <a:gd name="connsiteY1" fmla="*/ 289710 h 1141511"/>
                <a:gd name="connsiteX2" fmla="*/ 769545 w 787652"/>
                <a:gd name="connsiteY2" fmla="*/ 334978 h 1141511"/>
                <a:gd name="connsiteX3" fmla="*/ 760491 w 787652"/>
                <a:gd name="connsiteY3" fmla="*/ 488887 h 1141511"/>
                <a:gd name="connsiteX4" fmla="*/ 733331 w 787652"/>
                <a:gd name="connsiteY4" fmla="*/ 579421 h 1141511"/>
                <a:gd name="connsiteX5" fmla="*/ 660903 w 787652"/>
                <a:gd name="connsiteY5" fmla="*/ 660903 h 1141511"/>
                <a:gd name="connsiteX6" fmla="*/ 615636 w 787652"/>
                <a:gd name="connsiteY6" fmla="*/ 715223 h 1141511"/>
                <a:gd name="connsiteX7" fmla="*/ 570369 w 787652"/>
                <a:gd name="connsiteY7" fmla="*/ 832918 h 1141511"/>
                <a:gd name="connsiteX8" fmla="*/ 506994 w 787652"/>
                <a:gd name="connsiteY8" fmla="*/ 896293 h 1141511"/>
                <a:gd name="connsiteX9" fmla="*/ 488887 w 787652"/>
                <a:gd name="connsiteY9" fmla="*/ 941560 h 1141511"/>
                <a:gd name="connsiteX10" fmla="*/ 479834 w 787652"/>
                <a:gd name="connsiteY10" fmla="*/ 1032095 h 1141511"/>
                <a:gd name="connsiteX11" fmla="*/ 443620 w 787652"/>
                <a:gd name="connsiteY11" fmla="*/ 1086415 h 1141511"/>
                <a:gd name="connsiteX12" fmla="*/ 416460 w 787652"/>
                <a:gd name="connsiteY12" fmla="*/ 1140736 h 1141511"/>
                <a:gd name="connsiteX13" fmla="*/ 389299 w 787652"/>
                <a:gd name="connsiteY13" fmla="*/ 1131683 h 1141511"/>
                <a:gd name="connsiteX14" fmla="*/ 334979 w 787652"/>
                <a:gd name="connsiteY14" fmla="*/ 1095469 h 1141511"/>
                <a:gd name="connsiteX15" fmla="*/ 289711 w 787652"/>
                <a:gd name="connsiteY15" fmla="*/ 1050202 h 1141511"/>
                <a:gd name="connsiteX16" fmla="*/ 280658 w 787652"/>
                <a:gd name="connsiteY16" fmla="*/ 1023041 h 1141511"/>
                <a:gd name="connsiteX17" fmla="*/ 271604 w 787652"/>
                <a:gd name="connsiteY17" fmla="*/ 986827 h 1141511"/>
                <a:gd name="connsiteX18" fmla="*/ 253497 w 787652"/>
                <a:gd name="connsiteY18" fmla="*/ 959667 h 1141511"/>
                <a:gd name="connsiteX19" fmla="*/ 253497 w 787652"/>
                <a:gd name="connsiteY19" fmla="*/ 823865 h 1141511"/>
                <a:gd name="connsiteX20" fmla="*/ 280658 w 787652"/>
                <a:gd name="connsiteY20" fmla="*/ 796705 h 1141511"/>
                <a:gd name="connsiteX21" fmla="*/ 298765 w 787652"/>
                <a:gd name="connsiteY21" fmla="*/ 769544 h 1141511"/>
                <a:gd name="connsiteX22" fmla="*/ 307818 w 787652"/>
                <a:gd name="connsiteY22" fmla="*/ 742384 h 1141511"/>
                <a:gd name="connsiteX23" fmla="*/ 135802 w 787652"/>
                <a:gd name="connsiteY23" fmla="*/ 706170 h 1141511"/>
                <a:gd name="connsiteX24" fmla="*/ 108642 w 787652"/>
                <a:gd name="connsiteY24" fmla="*/ 697116 h 1141511"/>
                <a:gd name="connsiteX25" fmla="*/ 54321 w 787652"/>
                <a:gd name="connsiteY25" fmla="*/ 633742 h 1141511"/>
                <a:gd name="connsiteX26" fmla="*/ 36214 w 787652"/>
                <a:gd name="connsiteY26" fmla="*/ 579421 h 1141511"/>
                <a:gd name="connsiteX27" fmla="*/ 27161 w 787652"/>
                <a:gd name="connsiteY27" fmla="*/ 552261 h 1141511"/>
                <a:gd name="connsiteX28" fmla="*/ 18107 w 787652"/>
                <a:gd name="connsiteY28" fmla="*/ 497940 h 1141511"/>
                <a:gd name="connsiteX29" fmla="*/ 0 w 787652"/>
                <a:gd name="connsiteY29" fmla="*/ 443619 h 114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7652" h="1141511">
                  <a:moveTo>
                    <a:pt x="787652" y="0"/>
                  </a:moveTo>
                  <a:cubicBezTo>
                    <a:pt x="784634" y="96570"/>
                    <a:pt x="783813" y="193234"/>
                    <a:pt x="778598" y="289710"/>
                  </a:cubicBezTo>
                  <a:cubicBezTo>
                    <a:pt x="777767" y="305076"/>
                    <a:pt x="770938" y="319653"/>
                    <a:pt x="769545" y="334978"/>
                  </a:cubicBezTo>
                  <a:cubicBezTo>
                    <a:pt x="764892" y="386159"/>
                    <a:pt x="765363" y="437727"/>
                    <a:pt x="760491" y="488887"/>
                  </a:cubicBezTo>
                  <a:cubicBezTo>
                    <a:pt x="759195" y="502493"/>
                    <a:pt x="736374" y="576378"/>
                    <a:pt x="733331" y="579421"/>
                  </a:cubicBezTo>
                  <a:cubicBezTo>
                    <a:pt x="557258" y="755494"/>
                    <a:pt x="741680" y="563970"/>
                    <a:pt x="660903" y="660903"/>
                  </a:cubicBezTo>
                  <a:cubicBezTo>
                    <a:pt x="602808" y="730617"/>
                    <a:pt x="660596" y="647784"/>
                    <a:pt x="615636" y="715223"/>
                  </a:cubicBezTo>
                  <a:cubicBezTo>
                    <a:pt x="585972" y="863542"/>
                    <a:pt x="623054" y="765180"/>
                    <a:pt x="570369" y="832918"/>
                  </a:cubicBezTo>
                  <a:cubicBezTo>
                    <a:pt x="519522" y="898293"/>
                    <a:pt x="558896" y="878992"/>
                    <a:pt x="506994" y="896293"/>
                  </a:cubicBezTo>
                  <a:cubicBezTo>
                    <a:pt x="500958" y="911382"/>
                    <a:pt x="492074" y="925624"/>
                    <a:pt x="488887" y="941560"/>
                  </a:cubicBezTo>
                  <a:cubicBezTo>
                    <a:pt x="482939" y="971300"/>
                    <a:pt x="488880" y="1003147"/>
                    <a:pt x="479834" y="1032095"/>
                  </a:cubicBezTo>
                  <a:cubicBezTo>
                    <a:pt x="473343" y="1052866"/>
                    <a:pt x="443620" y="1086415"/>
                    <a:pt x="443620" y="1086415"/>
                  </a:cubicBezTo>
                  <a:cubicBezTo>
                    <a:pt x="439809" y="1097849"/>
                    <a:pt x="429962" y="1135335"/>
                    <a:pt x="416460" y="1140736"/>
                  </a:cubicBezTo>
                  <a:cubicBezTo>
                    <a:pt x="407599" y="1144280"/>
                    <a:pt x="398353" y="1134701"/>
                    <a:pt x="389299" y="1131683"/>
                  </a:cubicBezTo>
                  <a:cubicBezTo>
                    <a:pt x="371192" y="1119612"/>
                    <a:pt x="347050" y="1113576"/>
                    <a:pt x="334979" y="1095469"/>
                  </a:cubicBezTo>
                  <a:cubicBezTo>
                    <a:pt x="310836" y="1059254"/>
                    <a:pt x="325926" y="1074343"/>
                    <a:pt x="289711" y="1050202"/>
                  </a:cubicBezTo>
                  <a:cubicBezTo>
                    <a:pt x="286693" y="1041148"/>
                    <a:pt x="283280" y="1032217"/>
                    <a:pt x="280658" y="1023041"/>
                  </a:cubicBezTo>
                  <a:cubicBezTo>
                    <a:pt x="277240" y="1011077"/>
                    <a:pt x="276506" y="998264"/>
                    <a:pt x="271604" y="986827"/>
                  </a:cubicBezTo>
                  <a:cubicBezTo>
                    <a:pt x="267318" y="976826"/>
                    <a:pt x="259533" y="968720"/>
                    <a:pt x="253497" y="959667"/>
                  </a:cubicBezTo>
                  <a:cubicBezTo>
                    <a:pt x="249139" y="920442"/>
                    <a:pt x="235436" y="864501"/>
                    <a:pt x="253497" y="823865"/>
                  </a:cubicBezTo>
                  <a:cubicBezTo>
                    <a:pt x="258697" y="812165"/>
                    <a:pt x="272461" y="806541"/>
                    <a:pt x="280658" y="796705"/>
                  </a:cubicBezTo>
                  <a:cubicBezTo>
                    <a:pt x="287624" y="788346"/>
                    <a:pt x="292729" y="778598"/>
                    <a:pt x="298765" y="769544"/>
                  </a:cubicBezTo>
                  <a:cubicBezTo>
                    <a:pt x="301783" y="760491"/>
                    <a:pt x="303550" y="750920"/>
                    <a:pt x="307818" y="742384"/>
                  </a:cubicBezTo>
                  <a:cubicBezTo>
                    <a:pt x="348103" y="661813"/>
                    <a:pt x="412683" y="719354"/>
                    <a:pt x="135802" y="706170"/>
                  </a:cubicBezTo>
                  <a:cubicBezTo>
                    <a:pt x="126749" y="703152"/>
                    <a:pt x="116408" y="702663"/>
                    <a:pt x="108642" y="697116"/>
                  </a:cubicBezTo>
                  <a:cubicBezTo>
                    <a:pt x="80698" y="677156"/>
                    <a:pt x="71722" y="659843"/>
                    <a:pt x="54321" y="633742"/>
                  </a:cubicBezTo>
                  <a:lnTo>
                    <a:pt x="36214" y="579421"/>
                  </a:lnTo>
                  <a:cubicBezTo>
                    <a:pt x="33196" y="570368"/>
                    <a:pt x="28730" y="561674"/>
                    <a:pt x="27161" y="552261"/>
                  </a:cubicBezTo>
                  <a:cubicBezTo>
                    <a:pt x="24143" y="534154"/>
                    <a:pt x="22559" y="515749"/>
                    <a:pt x="18107" y="497940"/>
                  </a:cubicBezTo>
                  <a:cubicBezTo>
                    <a:pt x="13478" y="479423"/>
                    <a:pt x="0" y="443619"/>
                    <a:pt x="0" y="44361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A0480D7-5714-4BFA-815B-39DB192C7CE0}"/>
              </a:ext>
            </a:extLst>
          </p:cNvPr>
          <p:cNvSpPr/>
          <p:nvPr/>
        </p:nvSpPr>
        <p:spPr>
          <a:xfrm>
            <a:off x="4368826" y="3460920"/>
            <a:ext cx="203175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376757-9AB1-4502-8962-210352125949}"/>
              </a:ext>
            </a:extLst>
          </p:cNvPr>
          <p:cNvCxnSpPr>
            <a:cxnSpLocks/>
          </p:cNvCxnSpPr>
          <p:nvPr/>
        </p:nvCxnSpPr>
        <p:spPr>
          <a:xfrm flipH="1" flipV="1">
            <a:off x="4470401" y="3562521"/>
            <a:ext cx="2997199" cy="685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CD8648-D2E6-4F85-8707-985517D7D62D}"/>
              </a:ext>
            </a:extLst>
          </p:cNvPr>
          <p:cNvGrpSpPr/>
          <p:nvPr/>
        </p:nvGrpSpPr>
        <p:grpSpPr>
          <a:xfrm>
            <a:off x="6129951" y="2992736"/>
            <a:ext cx="4309449" cy="2474614"/>
            <a:chOff x="7315201" y="2992736"/>
            <a:chExt cx="4309449" cy="247461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CD316D-DFDC-4187-BDDA-AD288A48D9D8}"/>
                </a:ext>
              </a:extLst>
            </p:cNvPr>
            <p:cNvSpPr/>
            <p:nvPr/>
          </p:nvSpPr>
          <p:spPr>
            <a:xfrm>
              <a:off x="7315201" y="4821536"/>
              <a:ext cx="4309449" cy="555632"/>
            </a:xfrm>
            <a:custGeom>
              <a:avLst/>
              <a:gdLst>
                <a:gd name="connsiteX0" fmla="*/ 0 w 3232087"/>
                <a:gd name="connsiteY0" fmla="*/ 416724 h 416724"/>
                <a:gd name="connsiteX1" fmla="*/ 1593410 w 3232087"/>
                <a:gd name="connsiteY1" fmla="*/ 265 h 416724"/>
                <a:gd name="connsiteX2" fmla="*/ 3232087 w 3232087"/>
                <a:gd name="connsiteY2" fmla="*/ 353350 h 41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2087" h="416724">
                  <a:moveTo>
                    <a:pt x="0" y="416724"/>
                  </a:moveTo>
                  <a:cubicBezTo>
                    <a:pt x="527364" y="213775"/>
                    <a:pt x="1054729" y="10827"/>
                    <a:pt x="1593410" y="265"/>
                  </a:cubicBezTo>
                  <a:cubicBezTo>
                    <a:pt x="2132091" y="-10297"/>
                    <a:pt x="2966519" y="297520"/>
                    <a:pt x="3232087" y="353350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051769-0B6A-46C8-B1EA-F04C60C3F04F}"/>
                </a:ext>
              </a:extLst>
            </p:cNvPr>
            <p:cNvSpPr/>
            <p:nvPr/>
          </p:nvSpPr>
          <p:spPr>
            <a:xfrm>
              <a:off x="9114833" y="2992736"/>
              <a:ext cx="712207" cy="2474614"/>
            </a:xfrm>
            <a:custGeom>
              <a:avLst/>
              <a:gdLst>
                <a:gd name="connsiteX0" fmla="*/ 0 w 534155"/>
                <a:gd name="connsiteY0" fmla="*/ 1855961 h 1855961"/>
                <a:gd name="connsiteX1" fmla="*/ 271604 w 534155"/>
                <a:gd name="connsiteY1" fmla="*/ 0 h 1855961"/>
                <a:gd name="connsiteX2" fmla="*/ 534155 w 534155"/>
                <a:gd name="connsiteY2" fmla="*/ 1855961 h 185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155" h="1855961">
                  <a:moveTo>
                    <a:pt x="0" y="1855961"/>
                  </a:moveTo>
                  <a:cubicBezTo>
                    <a:pt x="91289" y="927980"/>
                    <a:pt x="182578" y="0"/>
                    <a:pt x="271604" y="0"/>
                  </a:cubicBezTo>
                  <a:cubicBezTo>
                    <a:pt x="360630" y="0"/>
                    <a:pt x="473799" y="1536072"/>
                    <a:pt x="534155" y="18559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AD631B6-484A-46AC-A794-0F0540ED5798}"/>
              </a:ext>
            </a:extLst>
          </p:cNvPr>
          <p:cNvSpPr txBox="1"/>
          <p:nvPr/>
        </p:nvSpPr>
        <p:spPr>
          <a:xfrm>
            <a:off x="1219201" y="36195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 beam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D8AA67-8644-4553-8D0F-A46020292D3B}"/>
              </a:ext>
            </a:extLst>
          </p:cNvPr>
          <p:cNvSpPr/>
          <p:nvPr/>
        </p:nvSpPr>
        <p:spPr>
          <a:xfrm>
            <a:off x="3581400" y="3130550"/>
            <a:ext cx="203175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D94591-EABE-4C15-84B1-C9E599C72A9F}"/>
              </a:ext>
            </a:extLst>
          </p:cNvPr>
          <p:cNvCxnSpPr>
            <a:cxnSpLocks/>
          </p:cNvCxnSpPr>
          <p:nvPr/>
        </p:nvCxnSpPr>
        <p:spPr>
          <a:xfrm flipH="1">
            <a:off x="3682988" y="1786914"/>
            <a:ext cx="3805234" cy="1432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5BC62EB-6437-4F88-8C18-9CDD09BFEC84}"/>
              </a:ext>
            </a:extLst>
          </p:cNvPr>
          <p:cNvSpPr/>
          <p:nvPr/>
        </p:nvSpPr>
        <p:spPr>
          <a:xfrm>
            <a:off x="7898393" y="361950"/>
            <a:ext cx="712207" cy="2474614"/>
          </a:xfrm>
          <a:custGeom>
            <a:avLst/>
            <a:gdLst>
              <a:gd name="connsiteX0" fmla="*/ 0 w 534155"/>
              <a:gd name="connsiteY0" fmla="*/ 1855961 h 1855961"/>
              <a:gd name="connsiteX1" fmla="*/ 271604 w 534155"/>
              <a:gd name="connsiteY1" fmla="*/ 0 h 1855961"/>
              <a:gd name="connsiteX2" fmla="*/ 534155 w 534155"/>
              <a:gd name="connsiteY2" fmla="*/ 1855961 h 185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155" h="1855961">
                <a:moveTo>
                  <a:pt x="0" y="1855961"/>
                </a:moveTo>
                <a:cubicBezTo>
                  <a:pt x="91289" y="927980"/>
                  <a:pt x="182578" y="0"/>
                  <a:pt x="271604" y="0"/>
                </a:cubicBezTo>
                <a:cubicBezTo>
                  <a:pt x="360630" y="0"/>
                  <a:pt x="473799" y="1536072"/>
                  <a:pt x="534155" y="18559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868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B720-5BBA-433B-AF11-D520B876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Lithography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1F37-CCAD-42C7-85EB-3044B649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5334000" cy="3257550"/>
          </a:xfrm>
        </p:spPr>
        <p:txBody>
          <a:bodyPr/>
          <a:lstStyle/>
          <a:p>
            <a:r>
              <a:rPr lang="en-US" dirty="0"/>
              <a:t>Technique for creating extremely fine patterns</a:t>
            </a:r>
          </a:p>
          <a:p>
            <a:r>
              <a:rPr lang="en-US" dirty="0"/>
              <a:t>Works by scanning a beam of electrons onto a surface covered by resist</a:t>
            </a:r>
          </a:p>
          <a:p>
            <a:r>
              <a:rPr lang="en-US" dirty="0"/>
              <a:t>Energy is deposited in the resist, chemically changing it</a:t>
            </a:r>
          </a:p>
          <a:p>
            <a:r>
              <a:rPr lang="en-US" dirty="0"/>
              <a:t>Wash away exposed or unexposed area to continue patterning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7F4EB-9AB2-4F9E-9237-379CBF2D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85950"/>
            <a:ext cx="3369412" cy="3070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60B62-8289-4691-A5E0-2AC3E980D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67150"/>
            <a:ext cx="2209800" cy="9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F4A8-F0A2-4E36-87E5-965617B6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5B76-7672-455D-8610-6E49246B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Electrons in beam have energies of 10-100keV</a:t>
            </a:r>
          </a:p>
          <a:p>
            <a:r>
              <a:rPr lang="en-US" dirty="0"/>
              <a:t>At such high energies, the mean free path is large</a:t>
            </a:r>
          </a:p>
          <a:p>
            <a:pPr lvl="1"/>
            <a:r>
              <a:rPr lang="en-US" dirty="0"/>
              <a:t>&gt; one order of magnitude larger than the resist thickness</a:t>
            </a:r>
          </a:p>
          <a:p>
            <a:r>
              <a:rPr lang="en-US" dirty="0"/>
              <a:t>Scattering takes place as electrons travel through resist and </a:t>
            </a:r>
            <a:r>
              <a:rPr lang="en-US" dirty="0" err="1"/>
              <a:t>and</a:t>
            </a:r>
            <a:r>
              <a:rPr lang="en-US" dirty="0"/>
              <a:t> substrate</a:t>
            </a:r>
          </a:p>
          <a:p>
            <a:pPr lvl="1"/>
            <a:r>
              <a:rPr lang="en-US" dirty="0"/>
              <a:t>Exposure at a certain area, affects a different area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6FE1D-D05B-44D0-94A4-63BB4748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354" y="3257550"/>
            <a:ext cx="2419646" cy="1631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DA7E4-5FDF-4FC3-A11D-49C8615A7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08" y="3249636"/>
            <a:ext cx="2553292" cy="16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5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6018-231A-4003-A400-B950F3E9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Electron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EFEA-625E-4F1F-929B-C5DB6B39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57550"/>
          </a:xfrm>
        </p:spPr>
        <p:txBody>
          <a:bodyPr/>
          <a:lstStyle/>
          <a:p>
            <a:r>
              <a:rPr lang="en-US" dirty="0"/>
              <a:t>Electron scattering due to electron cloud or nucleus</a:t>
            </a:r>
          </a:p>
          <a:p>
            <a:r>
              <a:rPr lang="en-US" dirty="0"/>
              <a:t>Transfer of energy and small directional change</a:t>
            </a:r>
          </a:p>
          <a:p>
            <a:r>
              <a:rPr lang="en-US" dirty="0"/>
              <a:t>Energy transfer can produce secondary electrons</a:t>
            </a:r>
          </a:p>
          <a:p>
            <a:r>
              <a:rPr lang="en-US" dirty="0"/>
              <a:t>If resist, this is cause of molecular chain breaking</a:t>
            </a:r>
          </a:p>
          <a:p>
            <a:r>
              <a:rPr lang="en-US" dirty="0"/>
              <a:t>Small scattering angle so </a:t>
            </a:r>
            <a:r>
              <a:rPr lang="en-US" b="1" dirty="0"/>
              <a:t>NOT</a:t>
            </a:r>
            <a:r>
              <a:rPr lang="en-US" dirty="0"/>
              <a:t> cause of proximity effect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498EB-D119-40C2-AC59-5C3235DC2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3243795"/>
            <a:ext cx="4133850" cy="18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E132-3663-4588-8919-195BF900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Electron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844E-272F-45E3-B3CE-00827C17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5410200" cy="3257550"/>
          </a:xfrm>
        </p:spPr>
        <p:txBody>
          <a:bodyPr/>
          <a:lstStyle/>
          <a:p>
            <a:r>
              <a:rPr lang="en-US" dirty="0"/>
              <a:t>Electron collides with nucleus</a:t>
            </a:r>
          </a:p>
          <a:p>
            <a:r>
              <a:rPr lang="en-US" dirty="0"/>
              <a:t>Only small energy transfer but big change in direction</a:t>
            </a:r>
          </a:p>
          <a:p>
            <a:r>
              <a:rPr lang="en-US" dirty="0"/>
              <a:t>After multiple large angle scattering events in the substrate, electron may return to resist a significant distance away from the beam</a:t>
            </a:r>
          </a:p>
          <a:p>
            <a:r>
              <a:rPr lang="en-US" dirty="0"/>
              <a:t>Causes additional resist exposure</a:t>
            </a:r>
          </a:p>
          <a:p>
            <a:r>
              <a:rPr lang="en-US" b="1" dirty="0"/>
              <a:t>Reason for Proximity Effect</a:t>
            </a:r>
          </a:p>
        </p:txBody>
      </p:sp>
      <p:pic>
        <p:nvPicPr>
          <p:cNvPr id="1026" name="Picture 2" descr="bse_draw">
            <a:extLst>
              <a:ext uri="{FF2B5EF4-FFF2-40B4-BE49-F238E27FC236}">
                <a16:creationId xmlns:a16="http://schemas.microsoft.com/office/drawing/2014/main" id="{7A66E72C-003B-41BD-A5F6-165ED4E2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5950"/>
            <a:ext cx="31675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D15D-B6B7-434C-B658-69D7867F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Exposure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F1CF-1FC5-47F7-A7EC-58B1CB69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Done with two or more Gaussians</a:t>
            </a:r>
          </a:p>
          <a:p>
            <a:pPr lvl="1"/>
            <a:r>
              <a:rPr lang="en-US" dirty="0"/>
              <a:t>One is forward scattering</a:t>
            </a:r>
          </a:p>
          <a:p>
            <a:pPr lvl="1"/>
            <a:r>
              <a:rPr lang="en-US" dirty="0"/>
              <a:t>One is backward scattering</a:t>
            </a:r>
          </a:p>
          <a:p>
            <a:r>
              <a:rPr lang="en-US" dirty="0"/>
              <a:t>Called Point Spread Function (PSF)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Energy deposited in resist as a function of distance from beam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8B83B-DB17-48AE-A5A6-29275DEA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35" y="2743238"/>
            <a:ext cx="7133965" cy="10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5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E982-9901-4100-8D9E-A5ADF475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Gaussians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A1FA2E-EA5A-4422-91D2-7BDA32311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03" y="2273826"/>
            <a:ext cx="4486097" cy="2279124"/>
          </a:xfrm>
        </p:spPr>
      </p:pic>
      <p:pic>
        <p:nvPicPr>
          <p:cNvPr id="1026" name="Picture 2" descr="https://sites.google.com/site/nuclearremotelaboratory/_/rsrc/1395412565275/prepare-the-samples/lesson-1/exp-1-roadsite-plants/analyze-data/gaussian-distribution/bell%20curve.png">
            <a:extLst>
              <a:ext uri="{FF2B5EF4-FFF2-40B4-BE49-F238E27FC236}">
                <a16:creationId xmlns:a16="http://schemas.microsoft.com/office/drawing/2014/main" id="{B5E02138-BF83-42F5-96A4-6C264F6D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" y="2350026"/>
            <a:ext cx="3738563" cy="22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C1AEB-DFBC-418F-BBB3-D2DFBB602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76350"/>
            <a:ext cx="6310312" cy="9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BDBC-BA08-449C-AA24-A4956179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Energy at a Point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58332A9-A4A2-4917-8000-2DDCA80C9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19" y="1428750"/>
            <a:ext cx="6419961" cy="3257550"/>
          </a:xfrm>
        </p:spPr>
      </p:pic>
    </p:spTree>
    <p:extLst>
      <p:ext uri="{BB962C8B-B14F-4D97-AF65-F5344CB8AC3E}">
        <p14:creationId xmlns:p14="http://schemas.microsoft.com/office/powerpoint/2010/main" val="182953937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13892</TotalTime>
  <Words>503</Words>
  <Application>Microsoft Office PowerPoint</Application>
  <PresentationFormat>On-screen Show (16:9)</PresentationFormat>
  <Paragraphs>89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ヒラギノ角ゴ Pro W3</vt:lpstr>
      <vt:lpstr>16-9 Cover</vt:lpstr>
      <vt:lpstr>16-9 Light Background</vt:lpstr>
      <vt:lpstr>16-9 White Backgroud</vt:lpstr>
      <vt:lpstr>PowerPoint Presentation</vt:lpstr>
      <vt:lpstr>Outline</vt:lpstr>
      <vt:lpstr>Electron Beam Lithography</vt:lpstr>
      <vt:lpstr>What’s the Problem?</vt:lpstr>
      <vt:lpstr>Forward Electron Scattering</vt:lpstr>
      <vt:lpstr>Backward Electron Scattering</vt:lpstr>
      <vt:lpstr>Modelling Exposure Energy</vt:lpstr>
      <vt:lpstr>A bit about Gaussians</vt:lpstr>
      <vt:lpstr>Exposure Energy at a Point</vt:lpstr>
      <vt:lpstr>Put it all together for the PSF</vt:lpstr>
      <vt:lpstr>Proximity Effect in Action</vt:lpstr>
      <vt:lpstr>Corrected Proximity Effect</vt:lpstr>
      <vt:lpstr>Dose Required to Correct</vt:lpstr>
      <vt:lpstr>Exposure Estimation</vt:lpstr>
      <vt:lpstr>Proximity Correction Methods</vt:lpstr>
      <vt:lpstr>Monte Carlo Method</vt:lpstr>
      <vt:lpstr>Shape Modification: PYRAMID</vt:lpstr>
      <vt:lpstr>Background Exposure Correction: GHOST</vt:lpstr>
      <vt:lpstr>Conclusion</vt:lpstr>
      <vt:lpstr>Questions?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grant</cp:lastModifiedBy>
  <cp:revision>437</cp:revision>
  <cp:lastPrinted>2011-01-24T02:49:42Z</cp:lastPrinted>
  <dcterms:created xsi:type="dcterms:W3CDTF">2011-06-30T15:04:08Z</dcterms:created>
  <dcterms:modified xsi:type="dcterms:W3CDTF">2018-10-08T17:12:20Z</dcterms:modified>
  <cp:category/>
</cp:coreProperties>
</file>